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58" r:id="rId4"/>
    <p:sldId id="259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2" r:id="rId13"/>
    <p:sldId id="293" r:id="rId14"/>
    <p:sldId id="294" r:id="rId15"/>
    <p:sldId id="307" r:id="rId16"/>
    <p:sldId id="302" r:id="rId17"/>
    <p:sldId id="295" r:id="rId18"/>
    <p:sldId id="300" r:id="rId19"/>
    <p:sldId id="296" r:id="rId20"/>
    <p:sldId id="297" r:id="rId21"/>
    <p:sldId id="298" r:id="rId22"/>
    <p:sldId id="299" r:id="rId23"/>
    <p:sldId id="303" r:id="rId24"/>
    <p:sldId id="304" r:id="rId25"/>
    <p:sldId id="305" r:id="rId26"/>
    <p:sldId id="306" r:id="rId27"/>
    <p:sldId id="283" r:id="rId2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84" autoAdjust="0"/>
    <p:restoredTop sz="94714" autoAdjust="0"/>
  </p:normalViewPr>
  <p:slideViewPr>
    <p:cSldViewPr>
      <p:cViewPr>
        <p:scale>
          <a:sx n="75" d="100"/>
          <a:sy n="75" d="100"/>
        </p:scale>
        <p:origin x="2952" y="8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8EB2F52C-F392-4061-B793-05C7925FB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pt-BR"/>
              <a:t>nonononoon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659A675-CA19-46CA-82DF-1025946CDF8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186EB0-BDBD-4F5B-BB8E-66B714E74211}" type="datetimeFigureOut">
              <a:rPr lang="pt-BR" smtClean="0"/>
              <a:t>26/09/2017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A99008E-3882-44BB-A1FC-4F9FB17D1A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5E9859E-4370-4BA9-8130-06F84E42E0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A27C1F-DDD7-476C-A967-E8FC049006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270814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-1" y="0"/>
            <a:ext cx="6856413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pt-BR"/>
              <a:t>nonononoon</a:t>
            </a:r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E3084D3C-2EE6-424A-895B-D72D3EABF2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2" y="78864"/>
            <a:ext cx="2420888" cy="36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884021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/>
              <a:t>Clique para editar o estilo do subtítulo mestre</a:t>
            </a:r>
            <a:endParaRPr kumimoji="0" lang="en-US"/>
          </a:p>
        </p:txBody>
      </p: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4E00E-AF07-49A3-A8BD-BD71D49DD6F6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34859-61AF-41AF-8B05-BB7E83801E3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4E00E-AF07-49A3-A8BD-BD71D49DD6F6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34859-61AF-41AF-8B05-BB7E83801E3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4E00E-AF07-49A3-A8BD-BD71D49DD6F6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34859-61AF-41AF-8B05-BB7E83801E3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4E00E-AF07-49A3-A8BD-BD71D49DD6F6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34859-61AF-41AF-8B05-BB7E83801E3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4E00E-AF07-49A3-A8BD-BD71D49DD6F6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34859-61AF-41AF-8B05-BB7E83801E3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4E00E-AF07-49A3-A8BD-BD71D49DD6F6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34859-61AF-41AF-8B05-BB7E83801E3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4E00E-AF07-49A3-A8BD-BD71D49DD6F6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34859-61AF-41AF-8B05-BB7E83801E3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4E00E-AF07-49A3-A8BD-BD71D49DD6F6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34859-61AF-41AF-8B05-BB7E83801E3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4E00E-AF07-49A3-A8BD-BD71D49DD6F6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34859-61AF-41AF-8B05-BB7E83801E3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4E00E-AF07-49A3-A8BD-BD71D49DD6F6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34859-61AF-41AF-8B05-BB7E83801E3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com Único Canto Aparado e Arredondado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ângulo retângulo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4E00E-AF07-49A3-A8BD-BD71D49DD6F6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E134859-61AF-41AF-8B05-BB7E83801E3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/>
              <a:t>Clique no ícone para adicionar uma imagem</a:t>
            </a:r>
            <a:endParaRPr kumimoji="0" lang="en-US" dirty="0"/>
          </a:p>
        </p:txBody>
      </p:sp>
      <p:sp>
        <p:nvSpPr>
          <p:cNvPr id="10" name="Forma liv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a liv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9000"/>
            <a:lum/>
          </a:blip>
          <a:srcRect/>
          <a:stretch>
            <a:fillRect l="-1000" t="80000" r="-54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/>
              <a:t>Clique para editar os estilos do texto mestre</a:t>
            </a:r>
          </a:p>
          <a:p>
            <a:pPr lvl="1" eaLnBrk="1" latinLnBrk="0" hangingPunct="1"/>
            <a:r>
              <a:rPr kumimoji="0" lang="pt-BR"/>
              <a:t>Segundo nível</a:t>
            </a:r>
          </a:p>
          <a:p>
            <a:pPr lvl="2" eaLnBrk="1" latinLnBrk="0" hangingPunct="1"/>
            <a:r>
              <a:rPr kumimoji="0" lang="pt-BR"/>
              <a:t>Terceiro nível</a:t>
            </a:r>
          </a:p>
          <a:p>
            <a:pPr lvl="3" eaLnBrk="1" latinLnBrk="0" hangingPunct="1"/>
            <a:r>
              <a:rPr kumimoji="0" lang="pt-BR"/>
              <a:t>Quarto nível</a:t>
            </a:r>
          </a:p>
          <a:p>
            <a:pPr lvl="4" eaLnBrk="1" latinLnBrk="0" hangingPunct="1"/>
            <a:r>
              <a:rPr kumimoji="0" lang="pt-BR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84E00E-AF07-49A3-A8BD-BD71D49DD6F6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E134859-61AF-41AF-8B05-BB7E83801E32}" type="slidenum">
              <a:rPr lang="pt-BR" smtClean="0"/>
              <a:pPr/>
              <a:t>‹nº›</a:t>
            </a:fld>
            <a:endParaRPr lang="pt-BR"/>
          </a:p>
        </p:txBody>
      </p:sp>
      <p:grpSp>
        <p:nvGrpSpPr>
          <p:cNvPr id="2" name="Grupo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a liv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a liv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legislacao.planalto.gov.br/legisla/legislacao.nsf/Viw_Identificacao/lcp%2087-1996?OpenDocument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lanalto.gov.br/ccivil_03/leis/2002/L10406.htm#art186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137520"/>
          </a:xfrm>
        </p:spPr>
        <p:txBody>
          <a:bodyPr>
            <a:normAutofit fontScale="90000"/>
          </a:bodyPr>
          <a:lstStyle/>
          <a:p>
            <a:r>
              <a:rPr lang="pt-BR" dirty="0">
                <a:effectLst/>
              </a:rPr>
              <a:t>Responsabilidade do Contador e o Conselho de Contribuintes de Minas Gerais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30352" y="4509120"/>
            <a:ext cx="7854696" cy="1752600"/>
          </a:xfrm>
        </p:spPr>
        <p:txBody>
          <a:bodyPr/>
          <a:lstStyle/>
          <a:p>
            <a:r>
              <a:rPr lang="pt-BR" b="1" dirty="0"/>
              <a:t>.</a:t>
            </a:r>
            <a:endParaRPr lang="pt-B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Responsabilidade Penal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1747853"/>
            <a:ext cx="8229600" cy="4764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altLang="pt-BR" sz="18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 11.101 DE 09 DE FEVEREIRO DE 2005 – Lei de Falências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rgbClr val="00008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r>
              <a:rPr lang="pt-BR" dirty="0"/>
              <a:t>Art. 168. </a:t>
            </a:r>
            <a:r>
              <a:rPr lang="pt-BR" u="sng" dirty="0"/>
              <a:t>Praticar</a:t>
            </a:r>
            <a:r>
              <a:rPr lang="pt-BR" dirty="0"/>
              <a:t>, antes ou depois da sentença que decretar a falência, conceder a recuperação judicial ou homologar a recuperação extrajudicial, </a:t>
            </a:r>
            <a:r>
              <a:rPr lang="pt-BR" u="sng" dirty="0"/>
              <a:t>ato fraudulento de que resulte ou possa resultar prejuízo aos credores, com o fim de obter ou assegurar vantagem indevida para si ou para outrem.</a:t>
            </a:r>
          </a:p>
          <a:p>
            <a:r>
              <a:rPr lang="pt-BR" dirty="0"/>
              <a:t>        Pena – reclusão, de 3 (três) a 6 (seis) anos, e multa.</a:t>
            </a:r>
          </a:p>
          <a:p>
            <a:r>
              <a:rPr lang="pt-BR" dirty="0"/>
              <a:t>   </a:t>
            </a:r>
          </a:p>
        </p:txBody>
      </p:sp>
    </p:spTree>
    <p:extLst>
      <p:ext uri="{BB962C8B-B14F-4D97-AF65-F5344CB8AC3E}">
        <p14:creationId xmlns:p14="http://schemas.microsoft.com/office/powerpoint/2010/main" val="3349189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Responsabilidade Penal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1406221"/>
            <a:ext cx="8229600" cy="544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altLang="pt-BR" sz="18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 11.101 DE 09 DE FEVEREIRO DE 2005 – Lei de Falências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rgbClr val="00008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t-BR" dirty="0"/>
              <a:t>       Aumento da pena</a:t>
            </a:r>
          </a:p>
          <a:p>
            <a:r>
              <a:rPr lang="pt-BR" dirty="0"/>
              <a:t>§ 1</a:t>
            </a:r>
            <a:r>
              <a:rPr lang="pt-BR" u="sng" baseline="30000" dirty="0"/>
              <a:t>o</a:t>
            </a:r>
            <a:r>
              <a:rPr lang="pt-BR" dirty="0"/>
              <a:t> A pena aumenta-se de 1/6 (um sexto) a 1/3 (um terço), se o agente:</a:t>
            </a:r>
          </a:p>
          <a:p>
            <a:r>
              <a:rPr lang="pt-BR" dirty="0"/>
              <a:t>        I – </a:t>
            </a:r>
            <a:r>
              <a:rPr lang="pt-BR" u="sng" dirty="0"/>
              <a:t>elabora escrituração contábil ou balanço com dados inexatos;</a:t>
            </a:r>
          </a:p>
          <a:p>
            <a:r>
              <a:rPr lang="pt-BR" u="sng" dirty="0"/>
              <a:t>        II – omite, na escrituração contábil ou no balanço, lançamento que deles deveria constar, ou altera escrituração ou balanço verdadeiros;</a:t>
            </a:r>
          </a:p>
          <a:p>
            <a:r>
              <a:rPr lang="pt-BR" u="sng" dirty="0"/>
              <a:t>        III – destrói, apaga ou corrompe dados contábeis ou negociais armazenados em computador ou sistema informatizado;</a:t>
            </a:r>
          </a:p>
        </p:txBody>
      </p:sp>
    </p:spTree>
    <p:extLst>
      <p:ext uri="{BB962C8B-B14F-4D97-AF65-F5344CB8AC3E}">
        <p14:creationId xmlns:p14="http://schemas.microsoft.com/office/powerpoint/2010/main" val="32139730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Responsabilidade Penal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1606275"/>
            <a:ext cx="8229600" cy="5047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altLang="pt-BR" sz="18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 11.101 DE 09 DE FEVEREIRO DE 2005 – Lei de Falências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rgbClr val="00008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dirty="0"/>
              <a:t>        IV – </a:t>
            </a:r>
            <a:r>
              <a:rPr lang="pt-BR" u="sng" dirty="0"/>
              <a:t>simula a composição do capital social;</a:t>
            </a:r>
          </a:p>
          <a:p>
            <a:r>
              <a:rPr lang="pt-BR" u="sng" dirty="0"/>
              <a:t>        V – destrói, oculta ou inutiliza, total ou parcialmente, os documentos de escrituração contábil obrigatórios.</a:t>
            </a:r>
          </a:p>
          <a:p>
            <a:r>
              <a:rPr lang="pt-BR" dirty="0"/>
              <a:t>Contabilidade paralela</a:t>
            </a:r>
          </a:p>
          <a:p>
            <a:r>
              <a:rPr lang="pt-BR" dirty="0"/>
              <a:t>        § 2</a:t>
            </a:r>
            <a:r>
              <a:rPr lang="pt-BR" u="sng" baseline="30000" dirty="0"/>
              <a:t>o</a:t>
            </a:r>
            <a:r>
              <a:rPr lang="pt-BR" dirty="0"/>
              <a:t> </a:t>
            </a:r>
            <a:r>
              <a:rPr lang="pt-BR" u="sng" dirty="0"/>
              <a:t>A pena é aumentada de 1/3 (um terço) até metade se o devedor manteve ou movimentou recursos ou valores paralelamente à contabilidade exigida pela legislação</a:t>
            </a:r>
            <a:r>
              <a:rPr lang="pt-BR" dirty="0"/>
              <a:t>.</a:t>
            </a:r>
          </a:p>
          <a:p>
            <a:r>
              <a:rPr lang="pt-BR" dirty="0"/>
              <a:t>       </a:t>
            </a:r>
          </a:p>
        </p:txBody>
      </p:sp>
    </p:spTree>
    <p:extLst>
      <p:ext uri="{BB962C8B-B14F-4D97-AF65-F5344CB8AC3E}">
        <p14:creationId xmlns:p14="http://schemas.microsoft.com/office/powerpoint/2010/main" val="1784717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Responsabilidade Penal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2286461"/>
            <a:ext cx="8229600" cy="368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altLang="pt-BR" sz="18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 11.101 DE 09 DE FEVEREIRO DE 2005 – Lei de Falências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rgbClr val="00008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dirty="0"/>
              <a:t>        Concurso de pessoas</a:t>
            </a:r>
          </a:p>
          <a:p>
            <a:r>
              <a:rPr lang="pt-BR" dirty="0"/>
              <a:t>        § </a:t>
            </a:r>
            <a:r>
              <a:rPr lang="pt-BR" u="sng" dirty="0"/>
              <a:t>3</a:t>
            </a:r>
            <a:r>
              <a:rPr lang="pt-BR" u="sng" baseline="30000" dirty="0"/>
              <a:t>o</a:t>
            </a:r>
            <a:r>
              <a:rPr lang="pt-BR" u="sng" dirty="0"/>
              <a:t> Nas mesmas penas incidem os contadores, técnicos contábeis, auditores e outros profissionais que, de qualquer modo, concorrerem para as condutas criminosas descritas neste artigo, na medida de sua culpabilidade.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18240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Responsabilidade Tributária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1363132"/>
            <a:ext cx="8229600" cy="5533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pt-BR" dirty="0"/>
              <a:t>	</a:t>
            </a:r>
            <a:r>
              <a:rPr lang="pt-BR" b="1" dirty="0"/>
              <a:t>DOLO</a:t>
            </a:r>
          </a:p>
          <a:p>
            <a:r>
              <a:rPr lang="pt-BR" dirty="0"/>
              <a:t>significa </a:t>
            </a:r>
            <a:r>
              <a:rPr lang="pt-BR" b="1" dirty="0"/>
              <a:t>fraude</a:t>
            </a:r>
            <a:r>
              <a:rPr lang="pt-BR" dirty="0"/>
              <a:t>, </a:t>
            </a:r>
            <a:r>
              <a:rPr lang="pt-BR" b="1" dirty="0"/>
              <a:t>má fé</a:t>
            </a:r>
            <a:r>
              <a:rPr lang="pt-BR" dirty="0"/>
              <a:t>, </a:t>
            </a:r>
            <a:r>
              <a:rPr lang="pt-BR" b="1" dirty="0"/>
              <a:t>maquinação</a:t>
            </a:r>
            <a:r>
              <a:rPr lang="pt-BR" dirty="0"/>
              <a:t>. É todo ato com que, conscientemente, alguém induz, mantém ou confirma o outro em erro. É a vontade dirigida à obtenção de um resultado criminoso ou o risco de produzi-lo. Procedimento fraudulento por parte de alguém em relação a outrem; fraude, velhacaria.</a:t>
            </a:r>
          </a:p>
          <a:p>
            <a:r>
              <a:rPr lang="pt-BR" dirty="0"/>
              <a:t>em direito civil, manobra ou artifício que se inspira em má-fé e leva alguém a induzir outrem à prática de um ato com prejuízo para este.</a:t>
            </a:r>
          </a:p>
          <a:p>
            <a:r>
              <a:rPr lang="pt-BR" dirty="0"/>
              <a:t>em direito penal, a deliberação de violar a lei, por ação ou omissão, com pleno conhecimento da criminalidade do que se está fazendo.</a:t>
            </a:r>
          </a:p>
        </p:txBody>
      </p:sp>
    </p:spTree>
    <p:extLst>
      <p:ext uri="{BB962C8B-B14F-4D97-AF65-F5344CB8AC3E}">
        <p14:creationId xmlns:p14="http://schemas.microsoft.com/office/powerpoint/2010/main" val="2260235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Responsabilidade Tributária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1673986"/>
            <a:ext cx="8229600" cy="4912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pt-BR" sz="1800" dirty="0"/>
              <a:t>"A lei pode atribuir de modo expresso a responsabilidade pelo crédito tributário a terceira pessoa, vinculada ao fato gerador da respectiva obrigação, excluindo a responsabilidade do contribuinte ou atribuindo-a a este em caráter supletivo do cumprimento total ou parcial da referida obrigação" (art. 128, CTN). 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pt-BR" altLang="pt-BR" sz="18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pt-BR" altLang="pt-BR" sz="18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 5.172 DE 25 DE OUTUBRO DE 1966 – Código Tributário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rgbClr val="00008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t-BR" dirty="0"/>
              <a:t>       Art. 128. Sem prejuízo do disposto neste capítulo, a lei pode atribuir de modo expresso a responsabilidade pelo crédito tributário a terceira pessoa, vinculada ao fato gerador da respectiva obrigação, excluindo a responsabilidade do contribuinte ou atribuindo-a a este em caráter supletivo do cumprimento total ou parcial da referida obrigação.</a:t>
            </a:r>
          </a:p>
        </p:txBody>
      </p:sp>
    </p:spTree>
    <p:extLst>
      <p:ext uri="{BB962C8B-B14F-4D97-AF65-F5344CB8AC3E}">
        <p14:creationId xmlns:p14="http://schemas.microsoft.com/office/powerpoint/2010/main" val="334258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Responsabilidade Tributária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2526527"/>
            <a:ext cx="8229600" cy="320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pt-BR" altLang="pt-BR" sz="18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pt-BR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LEI COMPLEMENTAR Nº 87, DE 13 DE SETEMBRO DE 1996</a:t>
            </a:r>
            <a:endParaRPr lang="pt-BR" sz="1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t-BR" dirty="0"/>
              <a:t> </a:t>
            </a:r>
          </a:p>
          <a:p>
            <a:pPr marL="0" indent="0">
              <a:buNone/>
            </a:pPr>
            <a:r>
              <a:rPr lang="pt-BR" dirty="0"/>
              <a:t>Art. 5º Lei poderá atribuir a terceiros a responsabilidade pelo pagamento do imposto e acréscimos devidos pelo contribuinte ou responsável, quando os atos ou omissões daqueles concorrerem para o não recolhimento do tributo.</a:t>
            </a:r>
          </a:p>
        </p:txBody>
      </p:sp>
    </p:spTree>
    <p:extLst>
      <p:ext uri="{BB962C8B-B14F-4D97-AF65-F5344CB8AC3E}">
        <p14:creationId xmlns:p14="http://schemas.microsoft.com/office/powerpoint/2010/main" val="29941098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Responsabilidade Tributária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2132573"/>
            <a:ext cx="8229600" cy="3994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pt-BR" altLang="pt-BR" sz="18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 6.763/1975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pt-BR" altLang="pt-BR" sz="12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t-BR" b="1" dirty="0"/>
              <a:t>Art. 21.  </a:t>
            </a:r>
            <a:r>
              <a:rPr lang="pt-BR" dirty="0"/>
              <a:t>São solidariamente responsáveis pela obrigação tributária:</a:t>
            </a:r>
          </a:p>
          <a:p>
            <a:pPr marL="0" indent="0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XII - qualquer pessoa pelo recolhimento do imposto e acréscimos legais devidos por contribuinte ou responsável, quando os atos ou as omissões daquela concorrerem para o não-recolhimento do tributo por estes.</a:t>
            </a:r>
          </a:p>
        </p:txBody>
      </p:sp>
    </p:spTree>
    <p:extLst>
      <p:ext uri="{BB962C8B-B14F-4D97-AF65-F5344CB8AC3E}">
        <p14:creationId xmlns:p14="http://schemas.microsoft.com/office/powerpoint/2010/main" val="4145431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Responsabilidade Tributária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2812759"/>
            <a:ext cx="8229600" cy="2634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pt-BR" altLang="pt-BR" sz="18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 6.763/1975 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pt-BR" altLang="pt-BR" sz="12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pt-BR" dirty="0"/>
              <a:t>.§ 3º - São também pessoalmente responsáveis o contabilista ou o responsável pela empresa prestadora de serviço de contabilidade, em relação ao imposto devido e não recolhido em função de ato por eles praticado com dolo ou má-fé.</a:t>
            </a:r>
          </a:p>
        </p:txBody>
      </p:sp>
    </p:spTree>
    <p:extLst>
      <p:ext uri="{BB962C8B-B14F-4D97-AF65-F5344CB8AC3E}">
        <p14:creationId xmlns:p14="http://schemas.microsoft.com/office/powerpoint/2010/main" val="33561577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2123333"/>
            <a:ext cx="8229600" cy="4013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algn="ctr">
              <a:buNone/>
            </a:pPr>
            <a:r>
              <a:rPr lang="pt-BR" b="1" dirty="0"/>
              <a:t>Acórdão: 22.207/16/3</a:t>
            </a:r>
          </a:p>
          <a:p>
            <a:pPr marL="0" indent="0" algn="ctr">
              <a:buNone/>
            </a:pPr>
            <a:r>
              <a:rPr lang="pt-BR" b="1" dirty="0"/>
              <a:t>EMENTA</a:t>
            </a:r>
          </a:p>
          <a:p>
            <a:pPr marL="0" indent="0">
              <a:buNone/>
            </a:pPr>
            <a:r>
              <a:rPr lang="pt-BR" dirty="0"/>
              <a:t>RESPONSABILIDADE TRIBUTÁRIA -CONTABILISTA </a:t>
            </a:r>
          </a:p>
          <a:p>
            <a:pPr marL="0" indent="0">
              <a:buNone/>
            </a:pPr>
            <a:r>
              <a:rPr lang="pt-BR" dirty="0"/>
              <a:t>- CORRETA A ELEIÇÃO. Correta a eleição da Coobrigada para o polo passivo da obrigação tributária nos termos do art. 21, § 3º da Lei nº 6.763/75, tendo em vista a escrituração de lançamentos não alicerçados em documentos que os comprovem.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17274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/>
              <a:t>O profissional de contabilidade possui grande responsabilidade perante a sociedade, a  classe e seus clientes:</a:t>
            </a:r>
          </a:p>
          <a:p>
            <a:r>
              <a:rPr lang="pt-BR" dirty="0"/>
              <a:t>Responsabilidade civil;</a:t>
            </a:r>
          </a:p>
          <a:p>
            <a:r>
              <a:rPr lang="pt-BR" dirty="0"/>
              <a:t>Responsabilidade penal;</a:t>
            </a:r>
          </a:p>
          <a:p>
            <a:r>
              <a:rPr lang="pt-BR" dirty="0"/>
              <a:t>Responsabilidade tributária;</a:t>
            </a:r>
          </a:p>
          <a:p>
            <a:r>
              <a:rPr lang="pt-BR" dirty="0"/>
              <a:t>(Responsabilidade Profissional e Ética)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1794011"/>
            <a:ext cx="8229600" cy="467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pt-BR" sz="2400" dirty="0"/>
              <a:t>No caso específico de escriturações na conta “Duplicatas a Receber”, que tem natureza contábil devedora e representa direitos a receber de clientes, não se registra operações que não estejam acobertadas por documentos fiscais de saída e respectivos comprovantes de recebimento.</a:t>
            </a:r>
          </a:p>
          <a:p>
            <a:pPr marL="0" indent="0">
              <a:buNone/>
            </a:pPr>
            <a:r>
              <a:rPr lang="pt-BR" sz="2400" dirty="0"/>
              <a:t> </a:t>
            </a:r>
          </a:p>
          <a:p>
            <a:pPr marL="0" indent="0">
              <a:buNone/>
            </a:pPr>
            <a:r>
              <a:rPr lang="pt-BR" sz="2400" dirty="0"/>
              <a:t>Na escrituração contábil dessa conta, os débitos devem sempre estar alicerçados em nota fiscal de venda e na(s) respectiva(s) duplicata(s) de venda, quanto emitida(s), assim como os créditos somente devem ser escriturados diante do comprovante de recebimento de uma das vendas a prazo ali registradas anteriormente.</a:t>
            </a:r>
          </a:p>
        </p:txBody>
      </p:sp>
    </p:spTree>
    <p:extLst>
      <p:ext uri="{BB962C8B-B14F-4D97-AF65-F5344CB8AC3E}">
        <p14:creationId xmlns:p14="http://schemas.microsoft.com/office/powerpoint/2010/main" val="16651336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1424679"/>
            <a:ext cx="8229600" cy="541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pt-BR" sz="2400" dirty="0"/>
              <a:t>No caso dos autos, a Coobrigada, ao arrepio da lei, registrou na conta “Duplicatas a Receber – </a:t>
            </a:r>
            <a:r>
              <a:rPr lang="pt-BR" sz="2400" dirty="0" err="1"/>
              <a:t>Monavie</a:t>
            </a:r>
            <a:r>
              <a:rPr lang="pt-BR" sz="2400" dirty="0"/>
              <a:t>” baixas (créditos) desvinculadas de qualquer operação de venda (débito) anterior, o que levou, ao longo dos meses de setembro e outubro de 2013, ao registro de sucessivos saldos credores em tal conta contábil.</a:t>
            </a:r>
          </a:p>
          <a:p>
            <a:pPr marL="0" indent="0">
              <a:buNone/>
            </a:pPr>
            <a:r>
              <a:rPr lang="pt-BR" sz="2400" dirty="0"/>
              <a:t> </a:t>
            </a:r>
          </a:p>
          <a:p>
            <a:pPr marL="0" indent="0">
              <a:buNone/>
            </a:pPr>
            <a:r>
              <a:rPr lang="pt-BR" sz="2400" dirty="0"/>
              <a:t>Trata-se de uma situação fática em que o dolo e a má-fé da empresa de contabilidade salta aos olhos, pois um saldo credor na conta duplicatas a receber, decorrente de escrituração de créditos não alicerçados em documentos idôneos, afronta as regras mais comezinhas de contabilidade, não devendo ser admitido e, muito menos, ignorado pelo contador responsável pela escrituração.</a:t>
            </a:r>
          </a:p>
        </p:txBody>
      </p:sp>
    </p:spTree>
    <p:extLst>
      <p:ext uri="{BB962C8B-B14F-4D97-AF65-F5344CB8AC3E}">
        <p14:creationId xmlns:p14="http://schemas.microsoft.com/office/powerpoint/2010/main" val="8851142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20951"/>
            <a:ext cx="8229600" cy="1143000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95536" y="1010634"/>
            <a:ext cx="8229600" cy="5786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algn="ctr">
              <a:buNone/>
            </a:pPr>
            <a:r>
              <a:rPr lang="pt-BR" sz="2400" b="1" dirty="0"/>
              <a:t>Acórdão: 4.186/13/CE</a:t>
            </a:r>
          </a:p>
          <a:p>
            <a:pPr marL="0" indent="0" algn="ctr">
              <a:buNone/>
            </a:pPr>
            <a:r>
              <a:rPr lang="pt-BR" sz="2400" b="1" dirty="0"/>
              <a:t>EMENTA</a:t>
            </a:r>
          </a:p>
          <a:p>
            <a:r>
              <a:rPr lang="pt-BR" dirty="0"/>
              <a:t>RESPONSABILIDADE TRIBUTÁRIA - CONTABILISTA. Imputação ao contabilista de responsabilidade solidária pelo crédito tributário, com fulcro no inciso XII do art. 21, §3º da Lei nº 6.763/75. Havendo provas nos autos de que o Coobrigado-contabilista tenha agido com dolo ou má fé, em relação às exigências referentes às saídas de mercadorias </a:t>
            </a:r>
            <a:r>
              <a:rPr lang="pt-BR" dirty="0" err="1"/>
              <a:t>desacobertadas</a:t>
            </a:r>
            <a:r>
              <a:rPr lang="pt-BR" dirty="0"/>
              <a:t> de documentação fiscal, deve ser ele mantido no polo passivo. Entretanto, exclui-se a responsabilidade do contabilista em relação à exigência da Multa Isolada capitulada no art. 55, inciso I da Lei nº 6.763/75. Mantida a decisão recorrida. </a:t>
            </a:r>
          </a:p>
        </p:txBody>
      </p:sp>
    </p:spTree>
    <p:extLst>
      <p:ext uri="{BB962C8B-B14F-4D97-AF65-F5344CB8AC3E}">
        <p14:creationId xmlns:p14="http://schemas.microsoft.com/office/powerpoint/2010/main" val="27179828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20951"/>
            <a:ext cx="8229600" cy="1143000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95536" y="1576942"/>
            <a:ext cx="8229600" cy="4653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pt-BR" dirty="0"/>
              <a:t>No tocante ao Coobrigado contador da empresa Recorrida, tem-se que a sua inclusão tem previsão no art. 21, § 3º da citada Lei nº 6.763/75, pelo que deve ser mantida sua inclusão no polo passivo, eis que a apuração fiscal foi com base nos livros Caixa por ele escriturados por meio do não registro de despesas e/ou suprimento por saques bancários não comprovados. 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Assim, resta clara a direta participação e colaboração do contador da empresa Recorrida nos atos que ensejaram a lavratura da peça fiscal. </a:t>
            </a:r>
          </a:p>
        </p:txBody>
      </p:sp>
    </p:spTree>
    <p:extLst>
      <p:ext uri="{BB962C8B-B14F-4D97-AF65-F5344CB8AC3E}">
        <p14:creationId xmlns:p14="http://schemas.microsoft.com/office/powerpoint/2010/main" val="25265886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20951"/>
            <a:ext cx="8229600" cy="1143000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95536" y="1610798"/>
            <a:ext cx="8229600" cy="4585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algn="ctr">
              <a:buNone/>
            </a:pPr>
            <a:r>
              <a:rPr lang="pt-BR" sz="2400" b="1" dirty="0"/>
              <a:t>Acórdão: 21.100/16/2ª</a:t>
            </a:r>
          </a:p>
          <a:p>
            <a:pPr marL="0" indent="0" algn="ctr">
              <a:buNone/>
            </a:pPr>
            <a:r>
              <a:rPr lang="pt-BR" sz="2400" b="1" dirty="0"/>
              <a:t>EMENTA</a:t>
            </a:r>
          </a:p>
          <a:p>
            <a:pPr marL="0" indent="0">
              <a:buNone/>
            </a:pPr>
            <a:r>
              <a:rPr lang="pt-BR" dirty="0"/>
              <a:t>RESPONSABILIDADE TRIBUTÁRIA - CONTABILISTA - ELEIÇÃO ERRÔNEA. Imputação aos contabilistas, Vicente José Fonseca e Márcio Duarte Bento, de responsabilidade pelo crédito tributário com fulcro no §3ºdo art. 21 da Lei nº 6.763/75. Entretanto, devem ser excluídos do polo passivo da obrigação tributária, pois não há prova nos autos de que agiram com dolo ou má-fé. Lançamento parcialmente procedente. Decisão unânime.</a:t>
            </a:r>
          </a:p>
        </p:txBody>
      </p:sp>
    </p:spTree>
    <p:extLst>
      <p:ext uri="{BB962C8B-B14F-4D97-AF65-F5344CB8AC3E}">
        <p14:creationId xmlns:p14="http://schemas.microsoft.com/office/powerpoint/2010/main" val="42725843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20951"/>
            <a:ext cx="8229600" cy="1143000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95536" y="2010907"/>
            <a:ext cx="82296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algn="ctr">
              <a:buNone/>
            </a:pPr>
            <a:r>
              <a:rPr lang="pt-BR" sz="2400" b="1" dirty="0"/>
              <a:t>Acórdão: 21.457/14/3ª</a:t>
            </a:r>
          </a:p>
          <a:p>
            <a:pPr marL="0" indent="0" algn="ctr">
              <a:buNone/>
            </a:pPr>
            <a:r>
              <a:rPr lang="pt-BR" sz="2400" b="1" dirty="0"/>
              <a:t>EMENTA</a:t>
            </a:r>
          </a:p>
          <a:p>
            <a:pPr marL="0" indent="0">
              <a:buNone/>
            </a:pPr>
            <a:r>
              <a:rPr lang="pt-BR" dirty="0"/>
              <a:t>RESPONSABILDADE TRIBUTÁRIA - CONTABILISTA – ELEIÇÃO ERRÔNEA. Imputação de responsabilidade tributária aos Contabilistas, Edivaldo Silva Evangelista e </a:t>
            </a:r>
            <a:r>
              <a:rPr lang="pt-BR" dirty="0" err="1"/>
              <a:t>Wilian</a:t>
            </a:r>
            <a:r>
              <a:rPr lang="pt-BR" dirty="0"/>
              <a:t> da Luz Ribeiro, com fulcro no art. 21, § 3º da Lei nº 6.763/75. Entretanto, como não há provas nos autos de que agiram com dolo ou má-fé, </a:t>
            </a:r>
            <a:r>
              <a:rPr lang="pt-BR" dirty="0" err="1"/>
              <a:t>excluem-os</a:t>
            </a:r>
            <a:r>
              <a:rPr lang="pt-BR" dirty="0"/>
              <a:t> do polo passivo da obrigação tributária. </a:t>
            </a:r>
          </a:p>
        </p:txBody>
      </p:sp>
    </p:spTree>
    <p:extLst>
      <p:ext uri="{BB962C8B-B14F-4D97-AF65-F5344CB8AC3E}">
        <p14:creationId xmlns:p14="http://schemas.microsoft.com/office/powerpoint/2010/main" val="18485268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20951"/>
            <a:ext cx="8229600" cy="1143000"/>
          </a:xfrm>
        </p:spPr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95536" y="1370732"/>
            <a:ext cx="8229600" cy="5066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algn="ctr">
              <a:buNone/>
            </a:pPr>
            <a:r>
              <a:rPr lang="pt-BR" sz="2400" b="1" dirty="0"/>
              <a:t>Acórdão: 4.487/15/CE</a:t>
            </a:r>
          </a:p>
          <a:p>
            <a:pPr marL="0" indent="0" algn="ctr">
              <a:buNone/>
            </a:pPr>
            <a:r>
              <a:rPr lang="pt-BR" sz="2400" b="1" dirty="0"/>
              <a:t>EMENTA</a:t>
            </a:r>
          </a:p>
          <a:p>
            <a:pPr marL="0" indent="0">
              <a:buNone/>
            </a:pPr>
            <a:r>
              <a:rPr lang="pt-BR" dirty="0"/>
              <a:t>RESPONSABILIDADE TRIBUTÁRIA – CONTABILISTA - ELEIÇÃO ERRÔNEA. Imputação de responsabilidade pelo crédito tributário à empresa de contabilidade com fulcro no § 3º do art. 21 da Lei n.º 6.763/75. Entretanto, por falta de previsão legal para a sua inclusão e por não restar comprovada nos autos que a empresa de contabilidade tem agido com dolo ou má-fé, exclui-se do polo passivo da obrigação tributária. Mantida a decisão anterior.</a:t>
            </a:r>
          </a:p>
          <a:p>
            <a:r>
              <a:rPr lang="pt-BR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417366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500306"/>
            <a:ext cx="8262966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pt-BR" b="1" dirty="0"/>
              <a:t>Obrigado</a:t>
            </a:r>
            <a:br>
              <a:rPr lang="pt-BR" dirty="0"/>
            </a:br>
            <a:br>
              <a:rPr lang="pt-BR" dirty="0"/>
            </a:br>
            <a:r>
              <a:rPr lang="pt-BR" dirty="0"/>
              <a:t>carlos@camposmoreira.adv.br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No exercício da profissão, muitas vezes, o contador é confrontado por um dilema jurídico/moral:</a:t>
            </a:r>
          </a:p>
          <a:p>
            <a:pPr marL="0" indent="0">
              <a:buNone/>
            </a:pPr>
            <a:endParaRPr lang="pt-BR" dirty="0"/>
          </a:p>
          <a:p>
            <a:pPr>
              <a:buFont typeface="Arial" panose="020B0604020202020204" pitchFamily="34" charset="0"/>
              <a:buChar char="•"/>
            </a:pPr>
            <a:r>
              <a:rPr lang="pt-BR" dirty="0"/>
              <a:t>cumprir a norma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dirty="0"/>
              <a:t>ou cumprir o mandamento de quem o contratou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Responsabilidade Civil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1526253"/>
            <a:ext cx="8229600" cy="5207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altLang="pt-BR" sz="18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 N</a:t>
            </a:r>
            <a:r>
              <a:rPr lang="pt-BR" altLang="pt-BR" sz="1800" b="1" baseline="300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pt-BR" altLang="pt-BR" sz="18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10.406, DE 10 DE JANEIRO DE 2002. – Código Civil</a:t>
            </a:r>
            <a:endParaRPr kumimoji="0" lang="pt-BR" altLang="pt-B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pt-BR" dirty="0"/>
              <a:t>Art. 186. Aquele que, por ação ou omissão voluntária, negligência ou imprudência, violar direito e causar dano a outrem, ainda que exclusivamente moral, comete ato ilícito.</a:t>
            </a:r>
          </a:p>
          <a:p>
            <a:pPr marL="0" indent="0">
              <a:buNone/>
            </a:pPr>
            <a:r>
              <a:rPr lang="pt-BR" dirty="0"/>
              <a:t>Art. 927. Aquele que, por ato ilícito (</a:t>
            </a:r>
            <a:r>
              <a:rPr lang="pt-BR" dirty="0" err="1">
                <a:hlinkClick r:id="rId2"/>
              </a:rPr>
              <a:t>arts</a:t>
            </a:r>
            <a:r>
              <a:rPr lang="pt-BR" dirty="0">
                <a:hlinkClick r:id="rId2"/>
              </a:rPr>
              <a:t>. 186 e 187</a:t>
            </a:r>
            <a:r>
              <a:rPr lang="pt-BR" dirty="0"/>
              <a:t>), causar dano a outrem, fica obrigado a repará-lo.</a:t>
            </a:r>
          </a:p>
          <a:p>
            <a:pPr marL="0" indent="0">
              <a:buNone/>
            </a:pPr>
            <a:r>
              <a:rPr lang="pt-BR" dirty="0"/>
              <a:t>Parágrafo único. Haverá obrigação de reparar o dano, independentemente de culpa, nos casos especificados em lei, ou quando a atividade normalmente desenvolvida pelo autor do dano implicar, por sua natureza, risco para os direitos de outrem.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Responsabilidade Civil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1787864"/>
            <a:ext cx="8229600" cy="4684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altLang="pt-BR" sz="18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 N</a:t>
            </a:r>
            <a:r>
              <a:rPr lang="pt-BR" altLang="pt-BR" sz="1800" b="1" baseline="300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pt-BR" altLang="pt-BR" sz="18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10.406, DE 10 DE JANEIRO DE 2002. – Código Civil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rgbClr val="00008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indent="0">
              <a:buNone/>
            </a:pPr>
            <a:r>
              <a:rPr lang="pt-BR" dirty="0"/>
              <a:t>Art. 1.177. Os assentos lançados nos livros ou fichas do preponente, por qualquer dos prepostos encarregados de sua escrituração, produzem, salvo se houver procedido de má-fé, os mesmos efeitos como se o fossem por aquele.</a:t>
            </a:r>
          </a:p>
          <a:p>
            <a:pPr marL="0" indent="0">
              <a:buNone/>
            </a:pPr>
            <a:r>
              <a:rPr lang="pt-BR" dirty="0"/>
              <a:t>Parágrafo único. </a:t>
            </a:r>
            <a:r>
              <a:rPr lang="pt-BR" u="sng" dirty="0"/>
              <a:t>No exercício de suas funções, os prepostos são pessoalmente responsáveis, perante os preponentes, pelos atos culposos; e, perante terceiros, solidariamente com o preponente, pelos atos dolosos</a:t>
            </a:r>
            <a:r>
              <a:rPr lang="pt-B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72714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Responsabilidade Civil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1649365"/>
            <a:ext cx="8229600" cy="4961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altLang="pt-BR" sz="18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 N</a:t>
            </a:r>
            <a:r>
              <a:rPr lang="pt-BR" altLang="pt-BR" sz="1800" b="1" baseline="30000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pt-BR" altLang="pt-BR" sz="18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10.406, DE 10 DE JANEIRO DE 2002. – Código Civil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rgbClr val="00008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indent="0">
              <a:buNone/>
            </a:pPr>
            <a:r>
              <a:rPr lang="pt-BR" dirty="0"/>
              <a:t>Art. 1.178. </a:t>
            </a:r>
            <a:r>
              <a:rPr lang="pt-BR" u="sng" dirty="0"/>
              <a:t>Os preponentes são responsáveis pelos atos de quaisquer prepostos, praticados nos seus estabelecimentos e relativos à atividade da empresa, ainda que não autorizados por escrito.</a:t>
            </a:r>
          </a:p>
          <a:p>
            <a:pPr marL="0" indent="0">
              <a:buNone/>
            </a:pPr>
            <a:r>
              <a:rPr lang="pt-BR" dirty="0"/>
              <a:t>Parágrafo único. Quando tais atos forem praticados fora do estabelecimento, somente obrigarão o preponente nos limites dos poderes conferidos por escrito, cujo instrumento pode ser suprido pela certidão ou cópia autêntica do seu teor.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pt-BR" altLang="pt-BR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763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20951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Responsabilidade Penal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1446232"/>
            <a:ext cx="8229600" cy="5367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altLang="pt-BR" sz="18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DECRETO-LEI Nº 2.848 DE 07 DE DEZEMBRO DE 1940. – Código Penal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rgbClr val="00008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t-BR" dirty="0"/>
              <a:t>Art. 297 - Falsificar, no todo ou em parte, documento público, ou alterar documento público verdadeiro:</a:t>
            </a:r>
          </a:p>
          <a:p>
            <a:pPr marL="0" indent="0">
              <a:buNone/>
            </a:pPr>
            <a:r>
              <a:rPr lang="pt-BR" dirty="0"/>
              <a:t>Pena - reclusão, de dois a seis anos, e multa.</a:t>
            </a:r>
          </a:p>
          <a:p>
            <a:pPr marL="0" indent="0">
              <a:buNone/>
            </a:pPr>
            <a:r>
              <a:rPr lang="pt-BR" dirty="0"/>
              <a:t>        § 1º - Se o agente é funcionário público, e comete o crime prevalecendo-se do cargo, aumenta-se a pena de sexta parte.</a:t>
            </a:r>
          </a:p>
          <a:p>
            <a:pPr marL="0" indent="0">
              <a:buNone/>
            </a:pPr>
            <a:r>
              <a:rPr lang="pt-BR" dirty="0"/>
              <a:t>        § 2º - </a:t>
            </a:r>
            <a:r>
              <a:rPr lang="pt-BR" u="sng" dirty="0"/>
              <a:t>Para os efeitos penais, equiparam-se a documento público</a:t>
            </a:r>
            <a:r>
              <a:rPr lang="pt-BR" dirty="0"/>
              <a:t> o emanado de entidade paraestatal, o título ao portador ou transmissível por endosso, as ações de sociedade comercial, </a:t>
            </a:r>
            <a:r>
              <a:rPr lang="pt-BR" u="sng" dirty="0"/>
              <a:t>os livros mercantis </a:t>
            </a:r>
            <a:r>
              <a:rPr lang="pt-BR" dirty="0"/>
              <a:t>e o testamento particular.      </a:t>
            </a:r>
            <a:endParaRPr lang="pt-BR" altLang="pt-BR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484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Responsabilidade Penal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1446231"/>
            <a:ext cx="8229600" cy="5367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altLang="pt-BR" sz="18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DECRETO-LEI Nº 2.848 DE 07 DE DEZEMBRO DE 1940. – Código Penal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rgbClr val="00008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t-BR" dirty="0"/>
              <a:t>§ 3</a:t>
            </a:r>
            <a:r>
              <a:rPr lang="pt-BR" u="sng" baseline="30000" dirty="0"/>
              <a:t>o</a:t>
            </a:r>
            <a:r>
              <a:rPr lang="pt-BR" dirty="0"/>
              <a:t> Nas mesmas penas incorre quem insere ou faz inserir: </a:t>
            </a:r>
          </a:p>
          <a:p>
            <a:pPr marL="0" indent="0">
              <a:buNone/>
            </a:pPr>
            <a:r>
              <a:rPr lang="pt-BR" dirty="0"/>
              <a:t>        I – </a:t>
            </a:r>
            <a:r>
              <a:rPr lang="pt-BR" u="sng" dirty="0"/>
              <a:t>na folha de pagamento ou em documento de informações que seja destinado a fazer prova perante a previdência social, pessoa que não possua a qualidade de segurado obrigatório</a:t>
            </a:r>
          </a:p>
          <a:p>
            <a:pPr marL="0" indent="0">
              <a:buNone/>
            </a:pPr>
            <a:r>
              <a:rPr lang="pt-BR" u="sng" dirty="0"/>
              <a:t>        II – na Carteira de Trabalho e Previdência Social do empregado ou em documento que deva produzir efeito perante a previdência social, declaração falsa ou diversa da que deveria ter sido escrita; </a:t>
            </a:r>
          </a:p>
          <a:p>
            <a:pPr marL="0" indent="0">
              <a:buNone/>
            </a:pPr>
            <a:r>
              <a:rPr lang="pt-BR" dirty="0"/>
              <a:t>       </a:t>
            </a:r>
            <a:endParaRPr lang="pt-BR" altLang="pt-BR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854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282" y="244754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Responsabilidade Penal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DB2B1B1-74D1-4728-A784-EF30D0539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1747853"/>
            <a:ext cx="8229600" cy="4764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altLang="pt-BR" sz="18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DECRETO-LEI Nº 2.848 DE 07 DE DEZEMBRO DE 1940. – Código Penal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rgbClr val="00008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indent="0">
              <a:buNone/>
            </a:pPr>
            <a:r>
              <a:rPr lang="pt-BR" dirty="0"/>
              <a:t>III – </a:t>
            </a:r>
            <a:r>
              <a:rPr lang="pt-BR" u="sng" dirty="0"/>
              <a:t>em documento contábil ou em qualquer outro documento relacionado com as obrigações da empresa perante a previdência social, declaração falsa ou diversa da que deveria ter constado. 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§ 4</a:t>
            </a:r>
            <a:r>
              <a:rPr lang="pt-BR" u="sng" baseline="30000" dirty="0"/>
              <a:t>o</a:t>
            </a:r>
            <a:r>
              <a:rPr lang="pt-BR" dirty="0"/>
              <a:t> </a:t>
            </a:r>
            <a:r>
              <a:rPr lang="pt-BR" u="sng" dirty="0"/>
              <a:t>Nas mesmas penas incorre quem omite, nos documentos mencionados no § 3</a:t>
            </a:r>
            <a:r>
              <a:rPr lang="pt-BR" u="sng" baseline="30000" dirty="0"/>
              <a:t>o</a:t>
            </a:r>
            <a:r>
              <a:rPr lang="pt-BR" u="sng" dirty="0"/>
              <a:t>, nome do segurado e seus dados pessoais, a remuneração, a vigência do contrato de trabalho ou de prestação de serviços</a:t>
            </a:r>
            <a:r>
              <a:rPr lang="pt-BR" dirty="0"/>
              <a:t>.</a:t>
            </a:r>
            <a:endParaRPr lang="pt-BR" altLang="pt-BR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7587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xo">
  <a:themeElements>
    <a:clrScheme name="Flux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x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x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507</TotalTime>
  <Words>1368</Words>
  <Application>Microsoft Office PowerPoint</Application>
  <PresentationFormat>Apresentação na tela (4:3)</PresentationFormat>
  <Paragraphs>131</Paragraphs>
  <Slides>27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27</vt:i4>
      </vt:variant>
    </vt:vector>
  </HeadingPairs>
  <TitlesOfParts>
    <vt:vector size="32" baseType="lpstr">
      <vt:lpstr>Arial</vt:lpstr>
      <vt:lpstr>Calibri</vt:lpstr>
      <vt:lpstr>Constantia</vt:lpstr>
      <vt:lpstr>Wingdings 2</vt:lpstr>
      <vt:lpstr>Fluxo</vt:lpstr>
      <vt:lpstr>Responsabilidade do Contador e o Conselho de Contribuintes de Minas Gerais</vt:lpstr>
      <vt:lpstr>Apresentação do PowerPoint</vt:lpstr>
      <vt:lpstr>Apresentação do PowerPoint</vt:lpstr>
      <vt:lpstr>Responsabilidade Civil</vt:lpstr>
      <vt:lpstr>Responsabilidade Civil</vt:lpstr>
      <vt:lpstr>Responsabilidade Civil</vt:lpstr>
      <vt:lpstr>Responsabilidade Penal</vt:lpstr>
      <vt:lpstr>Responsabilidade Penal</vt:lpstr>
      <vt:lpstr>Responsabilidade Penal</vt:lpstr>
      <vt:lpstr>Responsabilidade Penal</vt:lpstr>
      <vt:lpstr>Responsabilidade Penal</vt:lpstr>
      <vt:lpstr>Responsabilidade Penal</vt:lpstr>
      <vt:lpstr>Responsabilidade Penal</vt:lpstr>
      <vt:lpstr>Responsabilidade Tributária</vt:lpstr>
      <vt:lpstr>Responsabilidade Tributária</vt:lpstr>
      <vt:lpstr>Responsabilidade Tributária</vt:lpstr>
      <vt:lpstr>Responsabilidade Tributária</vt:lpstr>
      <vt:lpstr>Responsabilidade Tributária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Obrigado  carlos@camposmoreira.adv.br</vt:lpstr>
    </vt:vector>
  </TitlesOfParts>
  <Company>Secretaria De Estado De Fazenda de Minas Gerais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ITCD - PLANOS PGBL E VGBL COMO APLICAÇÃO FINANCEIRA</dc:title>
  <dc:creator>tabata.siqueira</dc:creator>
  <cp:lastModifiedBy>CarlosAlberto</cp:lastModifiedBy>
  <cp:revision>61</cp:revision>
  <dcterms:created xsi:type="dcterms:W3CDTF">2012-07-19T15:00:27Z</dcterms:created>
  <dcterms:modified xsi:type="dcterms:W3CDTF">2017-09-26T11:26:06Z</dcterms:modified>
</cp:coreProperties>
</file>